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96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8" r:id="rId30"/>
    <p:sldId id="293" r:id="rId31"/>
    <p:sldId id="294" r:id="rId32"/>
    <p:sldId id="29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62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E38C-0EE9-43F3-9791-9FC357FE6D9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DFB7-DE95-46B1-9370-5CB277086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446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E38C-0EE9-43F3-9791-9FC357FE6D9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DFB7-DE95-46B1-9370-5CB277086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9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E38C-0EE9-43F3-9791-9FC357FE6D9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DFB7-DE95-46B1-9370-5CB277086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392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E38C-0EE9-43F3-9791-9FC357FE6D9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DFB7-DE95-46B1-9370-5CB277086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123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E38C-0EE9-43F3-9791-9FC357FE6D9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DFB7-DE95-46B1-9370-5CB277086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211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E38C-0EE9-43F3-9791-9FC357FE6D9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DFB7-DE95-46B1-9370-5CB277086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116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E38C-0EE9-43F3-9791-9FC357FE6D9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DFB7-DE95-46B1-9370-5CB277086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039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E38C-0EE9-43F3-9791-9FC357FE6D9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DFB7-DE95-46B1-9370-5CB277086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83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E38C-0EE9-43F3-9791-9FC357FE6D9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DFB7-DE95-46B1-9370-5CB277086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548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E38C-0EE9-43F3-9791-9FC357FE6D9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DFB7-DE95-46B1-9370-5CB277086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011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E38C-0EE9-43F3-9791-9FC357FE6D9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DFB7-DE95-46B1-9370-5CB277086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191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3E38C-0EE9-43F3-9791-9FC357FE6D9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7DFB7-DE95-46B1-9370-5CB277086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38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0.m4a"/><Relationship Id="rId7" Type="http://schemas.openxmlformats.org/officeDocument/2006/relationships/image" Target="../media/image10.jpe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3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hyperlink" Target="https://www.theguardian.com/global-development/2019/oct/14/workers-making-lululemon-leggings-claim-they-are-beaten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hyperlink" Target="http://s3.amazonaws.com/rapgenius/1366215671_Converse-All-Stars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5" Type="http://schemas.openxmlformats.org/officeDocument/2006/relationships/hyperlink" Target="http://www.dailymail.co.uk/news/article-2014325/Nike-workers-kicked-slapped-verbally-abused-factories-making-Converse-line-Indonesia.html#ixzz3KZJvlOuw" TargetMode="Externa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hyperlink" Target="https://www.thefashionlaw.com/nike-slapped-with-gender-discrimination-hostile-workplace-lawsuit/?rq=nike" TargetMode="Externa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Applying Ethical Theories in Marketing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66210"/>
            <a:ext cx="9144000" cy="1291590"/>
          </a:xfrm>
        </p:spPr>
        <p:txBody>
          <a:bodyPr/>
          <a:lstStyle/>
          <a:p>
            <a:r>
              <a:rPr lang="en-GB" dirty="0"/>
              <a:t>Unit 4.2</a:t>
            </a:r>
          </a:p>
          <a:p>
            <a:r>
              <a:rPr lang="en-GB" dirty="0"/>
              <a:t>Professor Deirdre Shaw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EECAD44-520B-CC4D-B1A2-355BADA4E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99"/>
    </mc:Choice>
    <mc:Fallback xmlns="">
      <p:transition spd="slow" advTm="33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D37C6810-D73D-429E-B160-F08437AFC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Ethical Theory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63BA49A6-C8E4-41A2-8612-8490CA3F2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Ethical theories are the rules and principles that determine right and wrong for any given situation.</a:t>
            </a:r>
          </a:p>
          <a:p>
            <a:pPr algn="r"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(Crane and Matten, 2016)</a:t>
            </a:r>
          </a:p>
          <a:p>
            <a:r>
              <a:rPr lang="en-US" altLang="en-US" dirty="0">
                <a:solidFill>
                  <a:schemeClr val="tx1"/>
                </a:solidFill>
              </a:rPr>
              <a:t>Consequentialism</a:t>
            </a:r>
          </a:p>
          <a:p>
            <a:endParaRPr lang="en-US" altLang="en-US" dirty="0">
              <a:solidFill>
                <a:schemeClr val="tx1"/>
              </a:solidFill>
            </a:endParaRPr>
          </a:p>
          <a:p>
            <a:r>
              <a:rPr lang="en-US" altLang="en-US" dirty="0">
                <a:solidFill>
                  <a:schemeClr val="tx1"/>
                </a:solidFill>
              </a:rPr>
              <a:t>Deontology</a:t>
            </a:r>
          </a:p>
          <a:p>
            <a:endParaRPr lang="en-US" altLang="en-US" dirty="0">
              <a:solidFill>
                <a:schemeClr val="tx1"/>
              </a:solidFill>
            </a:endParaRPr>
          </a:p>
          <a:p>
            <a:r>
              <a:rPr lang="en-US" altLang="en-US" dirty="0">
                <a:solidFill>
                  <a:schemeClr val="tx1"/>
                </a:solidFill>
              </a:rPr>
              <a:t>Virtue theory</a:t>
            </a:r>
          </a:p>
          <a:p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14340" name="Picture 14" descr="http://www.uk.sagepub.com/upm-data/product/7187_036830%5b1%5d.jpg">
            <a:extLst>
              <a:ext uri="{FF2B5EF4-FFF2-40B4-BE49-F238E27FC236}">
                <a16:creationId xmlns:a16="http://schemas.microsoft.com/office/drawing/2014/main" id="{FDD6FC65-CCA7-4452-A304-0A35348AA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2954338"/>
            <a:ext cx="938213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2" descr="http://ecx.images-amazon.com/images/I/41VneMh2TNL._SY344_BO1,204,203,200_.jpg">
            <a:extLst>
              <a:ext uri="{FF2B5EF4-FFF2-40B4-BE49-F238E27FC236}">
                <a16:creationId xmlns:a16="http://schemas.microsoft.com/office/drawing/2014/main" id="{ADBC1280-B0E5-470B-8525-0F4B2FA84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3933826"/>
            <a:ext cx="8445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 descr="http://ut.ucf.edu/wp-content/uploads/2012/01/env_justice.jpg">
            <a:extLst>
              <a:ext uri="{FF2B5EF4-FFF2-40B4-BE49-F238E27FC236}">
                <a16:creationId xmlns:a16="http://schemas.microsoft.com/office/drawing/2014/main" id="{299AB3A8-7B56-4054-A8D5-BB1211377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9" y="5202239"/>
            <a:ext cx="81597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30DA6D-CEDA-5540-92A0-A608611476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879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27"/>
    </mc:Choice>
    <mc:Fallback xmlns="">
      <p:transition spd="slow" advTm="86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03011A26-AA3D-433D-ACD7-6463C25FE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Concerned with Consequences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F6F91E02-684F-4483-8CB1-FACA47415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Consequentialism</a:t>
            </a:r>
          </a:p>
          <a:p>
            <a:r>
              <a:rPr lang="en-GB" altLang="en-US">
                <a:solidFill>
                  <a:schemeClr val="tx1"/>
                </a:solidFill>
              </a:rPr>
              <a:t>Calculating what is right to do from the consequences of the action.</a:t>
            </a:r>
          </a:p>
          <a:p>
            <a:r>
              <a:rPr lang="en-GB" altLang="en-US">
                <a:solidFill>
                  <a:schemeClr val="tx1"/>
                </a:solidFill>
              </a:rPr>
              <a:t>We act correctly when we maximise the general good.</a:t>
            </a:r>
          </a:p>
          <a:p>
            <a:pPr lvl="1"/>
            <a:r>
              <a:rPr lang="en-GB" altLang="en-US">
                <a:solidFill>
                  <a:schemeClr val="tx1"/>
                </a:solidFill>
              </a:rPr>
              <a:t>Whether an act is right or wrong depends only on the results of that act.</a:t>
            </a:r>
          </a:p>
          <a:p>
            <a:pPr lvl="1"/>
            <a:r>
              <a:rPr lang="en-GB" altLang="en-US">
                <a:solidFill>
                  <a:schemeClr val="tx1"/>
                </a:solidFill>
              </a:rPr>
              <a:t>The more good consequences an act produces, the better or more right that act is.</a:t>
            </a:r>
          </a:p>
          <a:p>
            <a:pPr lvl="1"/>
            <a:r>
              <a:rPr lang="en-GB" altLang="en-US">
                <a:solidFill>
                  <a:schemeClr val="tx1"/>
                </a:solidFill>
              </a:rPr>
              <a:t>A person should choose the action that maximises good consequences.</a:t>
            </a:r>
          </a:p>
          <a:p>
            <a:pPr lvl="1"/>
            <a:r>
              <a:rPr lang="en-GB" altLang="en-US">
                <a:solidFill>
                  <a:schemeClr val="tx1"/>
                </a:solidFill>
              </a:rPr>
              <a:t>People should live so as to maximise good consequences.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4E39C2-1FE3-094D-8C93-9D4A0161FC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43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95"/>
    </mc:Choice>
    <mc:Fallback xmlns="">
      <p:transition spd="slow" advTm="62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7F9E4C6D-9A38-465B-A9AE-E9C33EB22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Must Follow Rules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BBBB4A8C-362E-44AF-9505-09F66C3CC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Deontology</a:t>
            </a:r>
          </a:p>
          <a:p>
            <a:r>
              <a:rPr lang="en-GB" altLang="en-US">
                <a:solidFill>
                  <a:schemeClr val="tx1"/>
                </a:solidFill>
              </a:rPr>
              <a:t>Concerned with finding and applying ‘universal’ rules or principles to decide what is right to do.</a:t>
            </a:r>
          </a:p>
          <a:p>
            <a:r>
              <a:rPr lang="en-GB" altLang="en-US">
                <a:solidFill>
                  <a:schemeClr val="tx1"/>
                </a:solidFill>
              </a:rPr>
              <a:t>We act correctly when we comply with rules.</a:t>
            </a:r>
          </a:p>
          <a:p>
            <a:r>
              <a:rPr lang="en-GB" altLang="en-US">
                <a:solidFill>
                  <a:schemeClr val="tx1"/>
                </a:solidFill>
              </a:rPr>
              <a:t>For example, do to others what we would have them do to us (‘golden rule’).</a:t>
            </a:r>
          </a:p>
          <a:p>
            <a:pPr lvl="1"/>
            <a:r>
              <a:rPr lang="en-GB" altLang="en-US">
                <a:solidFill>
                  <a:schemeClr val="tx1"/>
                </a:solidFill>
              </a:rPr>
              <a:t>Morality is a matter of duty, compliance to a moral law.</a:t>
            </a:r>
          </a:p>
          <a:p>
            <a:pPr lvl="1"/>
            <a:r>
              <a:rPr lang="en-GB" altLang="en-US">
                <a:solidFill>
                  <a:schemeClr val="tx1"/>
                </a:solidFill>
              </a:rPr>
              <a:t>Whether something is right or wrong doesn’t depend on its consequences but the nature of the act.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7A813C-92F5-7D4D-8A21-01850C3E18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800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40"/>
    </mc:Choice>
    <mc:Fallback xmlns="">
      <p:transition spd="slow" advTm="43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8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0EFB427E-EE82-42D5-AA08-E243985CA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Must be Good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D34CF851-8E71-43B8-A4EA-862F07E24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b="1" dirty="0">
                <a:solidFill>
                  <a:schemeClr val="tx1"/>
                </a:solidFill>
              </a:rPr>
              <a:t>Virtue Theory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Concerned with the qualities we each should cultivate to live a flourishing and virtuous life.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We act correctly (and flourish) when we are virtuous.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Analyses the rightness or wrongness of individual choices indirectly in terms of the character or dispositions of the agent making the choices. </a:t>
            </a:r>
          </a:p>
          <a:p>
            <a:pPr lvl="1"/>
            <a:r>
              <a:rPr lang="en-GB" altLang="en-US" sz="1800" dirty="0"/>
              <a:t>Moral virtue is a matter of performing well in the function of being human.</a:t>
            </a:r>
          </a:p>
          <a:p>
            <a:pPr lvl="1"/>
            <a:r>
              <a:rPr lang="en-GB" altLang="en-US" sz="1800" dirty="0"/>
              <a:t>Practice is important to achieve excellence and that provides motivation. </a:t>
            </a:r>
          </a:p>
          <a:p>
            <a:pPr lvl="1"/>
            <a:r>
              <a:rPr lang="en-GB" altLang="en-US" sz="1800" dirty="0"/>
              <a:t>Virtues are intellectual or character traits or habits developed throughout one’s life. </a:t>
            </a:r>
          </a:p>
          <a:p>
            <a:pPr lvl="1"/>
            <a:endParaRPr lang="en-GB" altLang="en-US" dirty="0">
              <a:solidFill>
                <a:schemeClr val="tx1"/>
              </a:solidFill>
            </a:endParaRPr>
          </a:p>
          <a:p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B3984E-A3F4-DF4F-B5CD-27EE332D78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7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31"/>
    </mc:Choice>
    <mc:Fallback xmlns="">
      <p:transition spd="slow" advTm="89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DFDB95BC-AE47-4325-A01D-A65AE9DDC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Calculations or Dilemmas?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C8EF7A86-2D95-4E80-84BC-32B262232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b="1" dirty="0">
                <a:solidFill>
                  <a:schemeClr val="tx1"/>
                </a:solidFill>
              </a:rPr>
              <a:t>Consequentialism and Deontology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Require calculations</a:t>
            </a:r>
          </a:p>
          <a:p>
            <a:pPr lvl="1"/>
            <a:r>
              <a:rPr lang="en-GB" altLang="en-US" dirty="0">
                <a:solidFill>
                  <a:schemeClr val="tx1"/>
                </a:solidFill>
              </a:rPr>
              <a:t>What will be the outcome of my actions?</a:t>
            </a:r>
          </a:p>
          <a:p>
            <a:pPr lvl="1"/>
            <a:r>
              <a:rPr lang="en-GB" altLang="en-US" dirty="0">
                <a:solidFill>
                  <a:schemeClr val="tx1"/>
                </a:solidFill>
              </a:rPr>
              <a:t>What rule should I follow in this situation?</a:t>
            </a:r>
          </a:p>
          <a:p>
            <a:pPr>
              <a:buFontTx/>
              <a:buNone/>
            </a:pPr>
            <a:r>
              <a:rPr lang="en-GB" altLang="en-US" b="1" dirty="0">
                <a:solidFill>
                  <a:schemeClr val="tx1"/>
                </a:solidFill>
              </a:rPr>
              <a:t>Virtue Theory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Requires thinking about who we are</a:t>
            </a:r>
          </a:p>
          <a:p>
            <a:pPr lvl="1"/>
            <a:r>
              <a:rPr lang="en-GB" altLang="en-US" dirty="0">
                <a:solidFill>
                  <a:schemeClr val="tx1"/>
                </a:solidFill>
              </a:rPr>
              <a:t>What would a person of integrity do in these circumstances.?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AD59FE-78DD-684A-BFFA-CC1ED45DC1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738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9"/>
    </mc:Choice>
    <mc:Fallback xmlns="">
      <p:transition spd="slow" advTm="22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43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A5E9E3DD-9EC6-4756-8DC4-1651D652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Consequentialism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832AE1F9-9C71-4800-A5D5-5201C136F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486" y="1690688"/>
            <a:ext cx="10408314" cy="4106862"/>
          </a:xfrm>
        </p:spPr>
        <p:txBody>
          <a:bodyPr>
            <a:normAutofit lnSpcReduction="10000"/>
          </a:bodyPr>
          <a:lstStyle/>
          <a:p>
            <a:r>
              <a:rPr lang="en-GB" altLang="en-US" dirty="0">
                <a:solidFill>
                  <a:schemeClr val="tx1"/>
                </a:solidFill>
              </a:rPr>
              <a:t>Calculating what is right to do from the </a:t>
            </a:r>
            <a:r>
              <a:rPr lang="en-GB" altLang="en-US" u="sng" dirty="0">
                <a:solidFill>
                  <a:schemeClr val="tx1"/>
                </a:solidFill>
              </a:rPr>
              <a:t>consequences</a:t>
            </a:r>
            <a:r>
              <a:rPr lang="en-GB" altLang="en-US" dirty="0">
                <a:solidFill>
                  <a:schemeClr val="tx1"/>
                </a:solidFill>
              </a:rPr>
              <a:t> of the action</a:t>
            </a:r>
          </a:p>
          <a:p>
            <a:pPr lvl="1"/>
            <a:r>
              <a:rPr lang="en-GB" altLang="en-US" dirty="0">
                <a:solidFill>
                  <a:schemeClr val="tx1"/>
                </a:solidFill>
              </a:rPr>
              <a:t>“For if the harm I am causing is imperceptible, would not my culpability also be something approaching the imperceptible?”</a:t>
            </a:r>
          </a:p>
          <a:p>
            <a:pPr lvl="1"/>
            <a:r>
              <a:rPr lang="en-GB" altLang="en-US" dirty="0">
                <a:solidFill>
                  <a:schemeClr val="tx1"/>
                </a:solidFill>
              </a:rPr>
              <a:t>“…. an imperceptibly harmful act may be morally wrong despite its unnoticed effects.”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(Schwartz, 2010, p.64)</a:t>
            </a:r>
          </a:p>
          <a:p>
            <a:pPr lvl="1"/>
            <a:r>
              <a:rPr lang="en-GB" altLang="en-US" dirty="0">
                <a:solidFill>
                  <a:schemeClr val="tx1"/>
                </a:solidFill>
              </a:rPr>
              <a:t>Consumers (and marketers) are </a:t>
            </a:r>
            <a:r>
              <a:rPr lang="en-GB" altLang="en-US" b="1" i="1" dirty="0">
                <a:solidFill>
                  <a:schemeClr val="tx1"/>
                </a:solidFill>
              </a:rPr>
              <a:t>proportionally</a:t>
            </a:r>
            <a:r>
              <a:rPr lang="en-GB" altLang="en-US" dirty="0">
                <a:solidFill>
                  <a:schemeClr val="tx1"/>
                </a:solidFill>
              </a:rPr>
              <a:t> culpable for harm caused.</a:t>
            </a:r>
          </a:p>
          <a:p>
            <a:pPr lvl="1"/>
            <a:r>
              <a:rPr lang="en-GB" altLang="en-US" dirty="0">
                <a:solidFill>
                  <a:schemeClr val="tx1"/>
                </a:solidFill>
              </a:rPr>
              <a:t>Any good achieved through buying the shoe is far out weighed by the harm caused.</a:t>
            </a:r>
          </a:p>
          <a:p>
            <a:pPr lvl="1"/>
            <a:r>
              <a:rPr lang="en-GB" altLang="en-US" dirty="0">
                <a:solidFill>
                  <a:schemeClr val="tx1"/>
                </a:solidFill>
              </a:rPr>
              <a:t>“… most good may well come not from ones actual boycott but from one’s success in encouraging others to boycott.”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(Schwartz 2010, p.66)</a:t>
            </a:r>
          </a:p>
          <a:p>
            <a:pPr lvl="1" algn="r"/>
            <a:endParaRPr lang="en-GB" altLang="en-US" dirty="0">
              <a:solidFill>
                <a:schemeClr val="tx1"/>
              </a:solidFill>
            </a:endParaRPr>
          </a:p>
          <a:p>
            <a:pPr lvl="1"/>
            <a:endParaRPr lang="en-GB" altLang="en-US" dirty="0">
              <a:solidFill>
                <a:schemeClr val="tx1"/>
              </a:solidFill>
            </a:endParaRPr>
          </a:p>
          <a:p>
            <a:pPr lvl="1"/>
            <a:endParaRPr lang="en-GB" altLang="en-US" dirty="0">
              <a:solidFill>
                <a:schemeClr val="tx1"/>
              </a:solidFill>
            </a:endParaRPr>
          </a:p>
          <a:p>
            <a:endParaRPr lang="en-GB" altLang="en-US" dirty="0">
              <a:solidFill>
                <a:schemeClr val="tx1"/>
              </a:solidFill>
            </a:endParaRPr>
          </a:p>
          <a:p>
            <a:endParaRPr lang="en-GB" altLang="en-US" dirty="0">
              <a:solidFill>
                <a:schemeClr val="tx1"/>
              </a:solidFill>
            </a:endParaRPr>
          </a:p>
          <a:p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6B8282-165F-DE40-9450-8F9D7C9976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00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57"/>
    </mc:Choice>
    <mc:Fallback xmlns="">
      <p:transition spd="slow" advTm="218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45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86FAF5C3-0976-4E18-9514-C846A4FB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Consequentialism</a:t>
            </a:r>
            <a:endParaRPr lang="en-GB" altLang="en-US"/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19A02300-F08A-4E17-B3CF-D28441C10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Calculating what is right to do from the </a:t>
            </a:r>
            <a:r>
              <a:rPr lang="en-GB" altLang="en-US" u="sng">
                <a:solidFill>
                  <a:schemeClr val="tx1"/>
                </a:solidFill>
              </a:rPr>
              <a:t>consequences</a:t>
            </a:r>
            <a:r>
              <a:rPr lang="en-GB" altLang="en-US">
                <a:solidFill>
                  <a:schemeClr val="tx1"/>
                </a:solidFill>
              </a:rPr>
              <a:t> of the action</a:t>
            </a:r>
          </a:p>
          <a:p>
            <a:pPr lvl="1"/>
            <a:r>
              <a:rPr lang="en-GB" altLang="en-US">
                <a:solidFill>
                  <a:schemeClr val="tx1"/>
                </a:solidFill>
              </a:rPr>
              <a:t>“… the magnitude of [wage] inequalities deserves scrutiny.”</a:t>
            </a:r>
          </a:p>
          <a:p>
            <a:pPr lvl="1"/>
            <a:r>
              <a:rPr lang="en-GB" altLang="en-US">
                <a:solidFill>
                  <a:schemeClr val="tx1"/>
                </a:solidFill>
              </a:rPr>
              <a:t>“… while the ‘lucky’ sweatshop workers may in fact be adequately paid, this does nothing for those many ‘unlucky’ sweatshop workers for whom these relativities do not obtain ...”</a:t>
            </a:r>
          </a:p>
          <a:p>
            <a:pPr lvl="1"/>
            <a:r>
              <a:rPr lang="en-GB" altLang="en-US">
                <a:solidFill>
                  <a:schemeClr val="tx1"/>
                </a:solidFill>
              </a:rPr>
              <a:t>“… focus more on improving sweatshop working conditions than on lifting wages [because] this would offer better chances of an actual decrease in suffering …” 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(Schwartz 2010, p104)</a:t>
            </a:r>
          </a:p>
          <a:p>
            <a:pPr lvl="1"/>
            <a:endParaRPr lang="en-GB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B1872A-0CC8-8A42-AAE9-ED4B354D37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446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83"/>
    </mc:Choice>
    <mc:Fallback xmlns="">
      <p:transition spd="slow" advTm="8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B21A4CF5-8D28-4CEA-AAC4-A6AB04D63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Consequentialism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2351BFA8-C191-4029-89A9-DEFA8898D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975"/>
            <a:ext cx="10251558" cy="4106862"/>
          </a:xfrm>
        </p:spPr>
        <p:txBody>
          <a:bodyPr/>
          <a:lstStyle/>
          <a:p>
            <a:r>
              <a:rPr lang="en-GB" altLang="en-US" u="sng" dirty="0">
                <a:solidFill>
                  <a:schemeClr val="tx1"/>
                </a:solidFill>
              </a:rPr>
              <a:t>Calculating</a:t>
            </a:r>
            <a:r>
              <a:rPr lang="en-GB" altLang="en-US" dirty="0">
                <a:solidFill>
                  <a:schemeClr val="tx1"/>
                </a:solidFill>
              </a:rPr>
              <a:t> what is right to do from the consequences of the action</a:t>
            </a:r>
          </a:p>
          <a:p>
            <a:pPr lvl="1"/>
            <a:r>
              <a:rPr lang="en-GB" altLang="en-US" dirty="0">
                <a:solidFill>
                  <a:schemeClr val="tx1"/>
                </a:solidFill>
              </a:rPr>
              <a:t>“… sweatshops are a kind of economic growing pain on the road to an economy that can </a:t>
            </a:r>
            <a:r>
              <a:rPr lang="en-GB" altLang="en-US" i="1" dirty="0">
                <a:solidFill>
                  <a:schemeClr val="tx1"/>
                </a:solidFill>
              </a:rPr>
              <a:t>build</a:t>
            </a:r>
            <a:r>
              <a:rPr lang="en-GB" altLang="en-US" dirty="0">
                <a:solidFill>
                  <a:schemeClr val="tx1"/>
                </a:solidFill>
              </a:rPr>
              <a:t> wealth.”</a:t>
            </a:r>
          </a:p>
          <a:p>
            <a:pPr lvl="1"/>
            <a:r>
              <a:rPr lang="en-GB" altLang="en-US" dirty="0">
                <a:solidFill>
                  <a:schemeClr val="tx1"/>
                </a:solidFill>
              </a:rPr>
              <a:t>Low wages are relative to the location</a:t>
            </a:r>
          </a:p>
          <a:p>
            <a:pPr lvl="1"/>
            <a:r>
              <a:rPr lang="en-GB" altLang="en-US" dirty="0">
                <a:solidFill>
                  <a:schemeClr val="tx1"/>
                </a:solidFill>
              </a:rPr>
              <a:t>Unemployment is often the alternative</a:t>
            </a:r>
          </a:p>
          <a:p>
            <a:pPr lvl="1"/>
            <a:r>
              <a:rPr lang="en-GB" altLang="en-US" dirty="0">
                <a:solidFill>
                  <a:schemeClr val="tx1"/>
                </a:solidFill>
              </a:rPr>
              <a:t>“… while painful now, this sweatshop is actually laying the groundwork for higher standards of living in the future.” 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(Schwartz 2010, p.103)</a:t>
            </a:r>
          </a:p>
          <a:p>
            <a:pPr lvl="1"/>
            <a:endParaRPr lang="en-GB" altLang="en-US" dirty="0">
              <a:solidFill>
                <a:schemeClr val="tx1"/>
              </a:solidFill>
            </a:endParaRPr>
          </a:p>
          <a:p>
            <a:endParaRPr lang="en-GB" altLang="en-US" dirty="0">
              <a:solidFill>
                <a:schemeClr val="tx1"/>
              </a:solidFill>
            </a:endParaRPr>
          </a:p>
          <a:p>
            <a:pPr lvl="1" algn="r"/>
            <a:endParaRPr lang="en-GB" altLang="en-US" dirty="0">
              <a:solidFill>
                <a:schemeClr val="tx1"/>
              </a:solidFill>
            </a:endParaRPr>
          </a:p>
          <a:p>
            <a:pPr lvl="1"/>
            <a:endParaRPr lang="en-GB" altLang="en-US" dirty="0">
              <a:solidFill>
                <a:schemeClr val="tx1"/>
              </a:solidFill>
            </a:endParaRPr>
          </a:p>
          <a:p>
            <a:pPr lvl="1"/>
            <a:endParaRPr lang="en-GB" altLang="en-US" dirty="0">
              <a:solidFill>
                <a:schemeClr val="tx1"/>
              </a:solidFill>
            </a:endParaRPr>
          </a:p>
          <a:p>
            <a:endParaRPr lang="en-GB" altLang="en-US" dirty="0">
              <a:solidFill>
                <a:schemeClr val="tx1"/>
              </a:solidFill>
            </a:endParaRPr>
          </a:p>
          <a:p>
            <a:endParaRPr lang="en-GB" altLang="en-US" dirty="0">
              <a:solidFill>
                <a:schemeClr val="tx1"/>
              </a:solidFill>
            </a:endParaRPr>
          </a:p>
          <a:p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55335B-5F28-D640-A66B-D75918FA85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299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61"/>
    </mc:Choice>
    <mc:Fallback xmlns="">
      <p:transition spd="slow" advTm="120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0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CD80BF37-9457-4C33-A36B-78CB488EA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C</a:t>
            </a:r>
            <a:r>
              <a:rPr lang="en-GB" altLang="en-US" sz="2400"/>
              <a:t>N</a:t>
            </a:r>
            <a:r>
              <a:rPr lang="en-GB" altLang="en-US">
                <a:solidFill>
                  <a:schemeClr val="tx1"/>
                </a:solidFill>
              </a:rPr>
              <a:t>SR decisions</a:t>
            </a:r>
            <a:endParaRPr lang="en-GB" altLang="en-US"/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E09421CF-EC7A-4C7B-AFC2-B200BEBCA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en-US" dirty="0">
                <a:solidFill>
                  <a:schemeClr val="tx1"/>
                </a:solidFill>
              </a:rPr>
              <a:t>What would it be right for the consumer to do?</a:t>
            </a:r>
          </a:p>
          <a:p>
            <a:pPr marL="0" indent="0">
              <a:buFontTx/>
              <a:buAutoNum type="alphaLcParenR"/>
            </a:pPr>
            <a:r>
              <a:rPr lang="en-GB" altLang="en-US" dirty="0">
                <a:solidFill>
                  <a:schemeClr val="tx1"/>
                </a:solidFill>
              </a:rPr>
              <a:t>Sweatshops are a stage on the way to wealth creation.</a:t>
            </a:r>
          </a:p>
          <a:p>
            <a:pPr marL="0" indent="0">
              <a:buFontTx/>
              <a:buAutoNum type="alphaLcParenR"/>
            </a:pPr>
            <a:r>
              <a:rPr lang="en-GB" altLang="en-US" dirty="0">
                <a:solidFill>
                  <a:schemeClr val="tx1"/>
                </a:solidFill>
              </a:rPr>
              <a:t>Sweatshop wrongdoing should be boycotted by affluent consumers. </a:t>
            </a:r>
          </a:p>
          <a:p>
            <a:pPr marL="0" indent="0">
              <a:buNone/>
            </a:pPr>
            <a:endParaRPr lang="en-GB" alt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720" y="4400427"/>
            <a:ext cx="4249280" cy="28348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B5BC25-0C73-0E40-925C-2905B6238A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140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48"/>
    </mc:Choice>
    <mc:Fallback xmlns="">
      <p:transition spd="slow" advTm="33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ED5C25E2-567B-4BFC-AEDB-2A050A8E2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Deontology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B57BD7C5-AC72-46F8-B03F-1F09FB678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chemeClr val="tx1"/>
                </a:solidFill>
              </a:rPr>
              <a:t>Concerned with finding and applying ‘universal’ rules or principles to decide what is right to do.</a:t>
            </a:r>
          </a:p>
          <a:p>
            <a:pPr lvl="1">
              <a:spcBef>
                <a:spcPct val="50000"/>
              </a:spcBef>
            </a:pPr>
            <a:r>
              <a:rPr lang="en-GB" altLang="en-US" dirty="0">
                <a:solidFill>
                  <a:schemeClr val="tx1"/>
                </a:solidFill>
              </a:rPr>
              <a:t>“I am accountable for what others do when I intentionally participate in the wrong they do or harm they cause […] independently of the actual difference I make.” (Schwartz 2010, p.71)</a:t>
            </a:r>
          </a:p>
          <a:p>
            <a:pPr lvl="1">
              <a:spcBef>
                <a:spcPct val="50000"/>
              </a:spcBef>
            </a:pPr>
            <a:r>
              <a:rPr lang="en-GB" altLang="en-US" dirty="0">
                <a:solidFill>
                  <a:schemeClr val="tx1"/>
                </a:solidFill>
              </a:rPr>
              <a:t>“The wrongness of buying … resides in my principled treatment of these workers as mere means of satisfying my desires.” (Schwartz 2010, p.80)</a:t>
            </a:r>
          </a:p>
          <a:p>
            <a:pPr lvl="1">
              <a:spcBef>
                <a:spcPct val="50000"/>
              </a:spcBef>
            </a:pPr>
            <a:endParaRPr lang="en-GB" altLang="en-US" dirty="0">
              <a:solidFill>
                <a:schemeClr val="tx1"/>
              </a:solidFill>
            </a:endParaRPr>
          </a:p>
          <a:p>
            <a:endParaRPr lang="en-GB" altLang="en-US" sz="2000" dirty="0"/>
          </a:p>
          <a:p>
            <a:pPr lvl="1"/>
            <a:endParaRPr lang="en-GB" altLang="en-US" dirty="0">
              <a:solidFill>
                <a:schemeClr val="tx1"/>
              </a:solidFill>
            </a:endParaRPr>
          </a:p>
          <a:p>
            <a:endParaRPr lang="en-GB" altLang="en-US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C96227-463B-1E48-AB32-DA26153FEA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3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96"/>
    </mc:Choice>
    <mc:Fallback xmlns="">
      <p:transition spd="slow" advTm="38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55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639FED1B-4090-4A32-8AEA-8349A16EF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91F40-F6F7-46A8-8BC1-C58644B9A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To explore differing ethical theories and apply to a consumption case.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209" y="3966991"/>
            <a:ext cx="3424791" cy="266971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8885B35-596F-3D46-A26A-AED2650DC8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7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3"/>
    </mc:Choice>
    <mc:Fallback xmlns="">
      <p:transition spd="slow" advTm="8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029F216A-7829-40DE-BF7F-76FD211D4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Deontology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FEBD8B6B-B538-4724-908D-0C4A3E327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chemeClr val="tx1"/>
                </a:solidFill>
              </a:rPr>
              <a:t>Concerned with finding and applying ‘universal’ rules or principles to decide what is right to do.</a:t>
            </a:r>
          </a:p>
          <a:p>
            <a:pPr lvl="1"/>
            <a:r>
              <a:rPr lang="en-GB" altLang="en-US" dirty="0">
                <a:solidFill>
                  <a:schemeClr val="tx1"/>
                </a:solidFill>
              </a:rPr>
              <a:t>Consumers (and marketers) are </a:t>
            </a:r>
            <a:r>
              <a:rPr lang="en-GB" altLang="en-US" b="1" i="1" dirty="0">
                <a:solidFill>
                  <a:schemeClr val="tx1"/>
                </a:solidFill>
              </a:rPr>
              <a:t>essential </a:t>
            </a:r>
            <a:r>
              <a:rPr lang="en-GB" altLang="en-US" dirty="0">
                <a:solidFill>
                  <a:schemeClr val="tx1"/>
                </a:solidFill>
              </a:rPr>
              <a:t>to the success of consumer culture.</a:t>
            </a:r>
          </a:p>
          <a:p>
            <a:pPr lvl="1"/>
            <a:r>
              <a:rPr lang="en-GB" altLang="en-US" dirty="0">
                <a:solidFill>
                  <a:schemeClr val="tx1"/>
                </a:solidFill>
              </a:rPr>
              <a:t>“In purchasing a morally tainted product, I am intentionally participating in a collective wrongdoing that may involve production, marketing, transportation, or consumption of that product.”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(Schwartz 2010: p80)</a:t>
            </a:r>
          </a:p>
          <a:p>
            <a:pPr lvl="1">
              <a:spcBef>
                <a:spcPct val="50000"/>
              </a:spcBef>
            </a:pPr>
            <a:endParaRPr lang="en-GB" altLang="en-US" dirty="0">
              <a:solidFill>
                <a:schemeClr val="tx1"/>
              </a:solidFill>
            </a:endParaRPr>
          </a:p>
          <a:p>
            <a:endParaRPr lang="en-GB" altLang="en-US" sz="2000" dirty="0"/>
          </a:p>
          <a:p>
            <a:pPr lvl="1"/>
            <a:endParaRPr lang="en-GB" altLang="en-US" dirty="0">
              <a:solidFill>
                <a:schemeClr val="tx1"/>
              </a:solidFill>
            </a:endParaRPr>
          </a:p>
          <a:p>
            <a:endParaRPr lang="en-GB" altLang="en-US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6E57E3-5EEC-CF45-90FE-81F6A2DFDF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1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67"/>
    </mc:Choice>
    <mc:Fallback xmlns="">
      <p:transition spd="slow" advTm="28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57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62943C67-5CED-49C1-BE3E-728B35F92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solidFill>
                  <a:schemeClr val="tx1"/>
                </a:solidFill>
              </a:rPr>
              <a:t>C</a:t>
            </a:r>
            <a:r>
              <a:rPr lang="en-GB" altLang="en-US" sz="2400" dirty="0"/>
              <a:t>N</a:t>
            </a:r>
            <a:r>
              <a:rPr lang="en-GB" altLang="en-US" dirty="0">
                <a:solidFill>
                  <a:schemeClr val="tx1"/>
                </a:solidFill>
              </a:rPr>
              <a:t>SR decisions</a:t>
            </a:r>
            <a:endParaRPr lang="en-GB" altLang="en-US" dirty="0"/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ECE98DC4-B5ED-405E-B9E6-FC176C9D67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altLang="en-US" dirty="0"/>
              <a:t>Are customers complicit in corporate wrongdoing because they participate?</a:t>
            </a:r>
          </a:p>
          <a:p>
            <a:endParaRPr lang="en-GB" dirty="0"/>
          </a:p>
        </p:txBody>
      </p:sp>
      <p:pic>
        <p:nvPicPr>
          <p:cNvPr id="26628" name="Picture 6" descr="Scared to look up: Workers, many too scared to speak up or give their names, finish their shift at one of the Indonesian factories making Converse shoes">
            <a:extLst>
              <a:ext uri="{FF2B5EF4-FFF2-40B4-BE49-F238E27FC236}">
                <a16:creationId xmlns:a16="http://schemas.microsoft.com/office/drawing/2014/main" id="{392334DC-ECB4-4A0B-83EB-A7D280917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9" y="2505075"/>
            <a:ext cx="4248150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4618" y="4772220"/>
            <a:ext cx="4249280" cy="283488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CD0899-42EA-7948-AD3D-70D73BEE8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85"/>
    </mc:Choice>
    <mc:Fallback xmlns="">
      <p:transition spd="slow" advTm="111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E3A5BC88-3338-4EC3-8A9E-54CFC3C2D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Virtue Theory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9E537A57-D5CD-437C-A89B-7D28CA5EB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Concerned with the qualities we each should cultivate to live a flourishing and virtuous life</a:t>
            </a:r>
          </a:p>
          <a:p>
            <a:r>
              <a:rPr lang="en-GB" altLang="en-US">
                <a:solidFill>
                  <a:schemeClr val="tx1"/>
                </a:solidFill>
              </a:rPr>
              <a:t>Traditional Virtues</a:t>
            </a:r>
          </a:p>
          <a:p>
            <a:pPr lvl="1"/>
            <a:r>
              <a:rPr lang="en-GB" altLang="en-US">
                <a:solidFill>
                  <a:schemeClr val="tx1"/>
                </a:solidFill>
              </a:rPr>
              <a:t>“frugality, appreciation, temperance, self-development, dedication, benevolence, generosity, empathy, and justice”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 - foster human flourishing around the world </a:t>
            </a:r>
          </a:p>
          <a:p>
            <a:r>
              <a:rPr lang="en-GB" altLang="en-US">
                <a:solidFill>
                  <a:schemeClr val="tx1"/>
                </a:solidFill>
              </a:rPr>
              <a:t>Traditional Vices</a:t>
            </a:r>
          </a:p>
          <a:p>
            <a:pPr lvl="1"/>
            <a:r>
              <a:rPr lang="en-GB" altLang="en-US">
                <a:solidFill>
                  <a:schemeClr val="tx1"/>
                </a:solidFill>
              </a:rPr>
              <a:t>“greed, avarice, gluttony, envy, luxury, pride …. intemperance, selfishness, and indifference” 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– foster lifestyles that diminish human wellbeing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(Wenz 2005, p.197)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EAB73F-765B-8243-ABB1-4ADE4EA25B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670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92"/>
    </mc:Choice>
    <mc:Fallback xmlns="">
      <p:transition spd="slow" advTm="38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5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1FCF2924-5EE7-4D3B-8B5C-527E3D65E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Virtue Theory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6B323A17-5A65-4DC4-9934-AC5BD39D2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chemeClr val="tx1"/>
                </a:solidFill>
              </a:rPr>
              <a:t>Concerned with the qualities we each should cultivate to live a flourishing and virtuous life</a:t>
            </a:r>
          </a:p>
          <a:p>
            <a:pPr lvl="1"/>
            <a:r>
              <a:rPr lang="en-GB" altLang="en-US" dirty="0">
                <a:solidFill>
                  <a:schemeClr val="tx1"/>
                </a:solidFill>
              </a:rPr>
              <a:t>Consumerism harms the environment</a:t>
            </a:r>
          </a:p>
          <a:p>
            <a:pPr lvl="2"/>
            <a:r>
              <a:rPr lang="en-GB" altLang="en-US" b="0" dirty="0">
                <a:solidFill>
                  <a:schemeClr val="tx1"/>
                </a:solidFill>
              </a:rPr>
              <a:t>“Attempts at unlimited consumption, pursued as an end in itself, degrade the environment. Global warming, for example, threatens species with extinction because of the rapid climate change.”</a:t>
            </a:r>
            <a:br>
              <a:rPr lang="en-GB" altLang="en-US" b="0" dirty="0">
                <a:solidFill>
                  <a:schemeClr val="tx1"/>
                </a:solidFill>
              </a:rPr>
            </a:br>
            <a:r>
              <a:rPr lang="en-GB" altLang="en-US" b="0" dirty="0">
                <a:solidFill>
                  <a:schemeClr val="tx1"/>
                </a:solidFill>
              </a:rPr>
              <a:t>(Wenz, 2005, p.198) </a:t>
            </a:r>
          </a:p>
          <a:p>
            <a:pPr lvl="1"/>
            <a:r>
              <a:rPr lang="en-GB" altLang="en-US" dirty="0">
                <a:solidFill>
                  <a:schemeClr val="tx1"/>
                </a:solidFill>
              </a:rPr>
              <a:t>Consumerism harms poor people in the ‘third world’</a:t>
            </a:r>
          </a:p>
          <a:p>
            <a:pPr lvl="2"/>
            <a:r>
              <a:rPr lang="en-GB" altLang="en-US" b="0" dirty="0">
                <a:solidFill>
                  <a:schemeClr val="tx1"/>
                </a:solidFill>
              </a:rPr>
              <a:t>“Gross statistics show that on balance consumerism increases income gaps between the world’s rich and poor and jeopardizes food supplies for the poor.”</a:t>
            </a:r>
            <a:br>
              <a:rPr lang="en-GB" altLang="en-US" b="0" dirty="0">
                <a:solidFill>
                  <a:schemeClr val="tx1"/>
                </a:solidFill>
              </a:rPr>
            </a:br>
            <a:r>
              <a:rPr lang="en-GB" altLang="en-US" b="0" dirty="0">
                <a:solidFill>
                  <a:schemeClr val="tx1"/>
                </a:solidFill>
              </a:rPr>
              <a:t>(Wenz, 2005, p.203)</a:t>
            </a:r>
          </a:p>
          <a:p>
            <a:pPr lvl="2"/>
            <a:endParaRPr lang="en-GB" altLang="en-US" b="0" dirty="0">
              <a:solidFill>
                <a:schemeClr val="tx1"/>
              </a:solidFill>
            </a:endParaRPr>
          </a:p>
          <a:p>
            <a:pPr lvl="1"/>
            <a:endParaRPr lang="en-GB" altLang="en-US" dirty="0">
              <a:solidFill>
                <a:schemeClr val="tx1"/>
              </a:solidFill>
            </a:endParaRPr>
          </a:p>
          <a:p>
            <a:pPr lvl="2"/>
            <a:endParaRPr lang="en-GB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FC464B-C2E3-D14A-A059-F9A74A4BAE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890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64"/>
    </mc:Choice>
    <mc:Fallback xmlns="">
      <p:transition spd="slow" advTm="38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564E62B1-A16B-4AC1-A12C-A3285486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Virtue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7428D-71AD-4674-96E6-5F36EC4A2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>
                <a:solidFill>
                  <a:schemeClr val="tx1"/>
                </a:solidFill>
                <a:ea typeface="+mn-ea"/>
              </a:rPr>
              <a:t>Concerned with the qualities we each should cultivate to live a flourishing and virtuous life</a:t>
            </a:r>
          </a:p>
          <a:p>
            <a:pPr lvl="1">
              <a:defRPr/>
            </a:pPr>
            <a:r>
              <a:rPr lang="en-GB" dirty="0">
                <a:solidFill>
                  <a:schemeClr val="tx1"/>
                </a:solidFill>
                <a:ea typeface="+mn-ea"/>
              </a:rPr>
              <a:t>Consumerism harms ‘industrial’ people</a:t>
            </a:r>
          </a:p>
          <a:p>
            <a:pPr marL="1200150" lvl="2" indent="-342900">
              <a:spcBef>
                <a:spcPct val="50000"/>
              </a:spcBef>
              <a:defRPr/>
            </a:pPr>
            <a:r>
              <a:rPr lang="en-GB" b="0" dirty="0">
                <a:solidFill>
                  <a:schemeClr val="tx1"/>
                </a:solidFill>
                <a:ea typeface="+mn-ea"/>
              </a:rPr>
              <a:t>“Consumer items can also impair a sense of community. … cars have enabled people to move to suburbs where they live further from neighbours …”</a:t>
            </a:r>
            <a:br>
              <a:rPr lang="en-GB" b="0" dirty="0">
                <a:solidFill>
                  <a:schemeClr val="tx1"/>
                </a:solidFill>
                <a:ea typeface="+mn-ea"/>
              </a:rPr>
            </a:br>
            <a:r>
              <a:rPr lang="en-GB" b="0" dirty="0">
                <a:solidFill>
                  <a:schemeClr val="tx1"/>
                </a:solidFill>
                <a:ea typeface="+mn-ea"/>
              </a:rPr>
              <a:t> (</a:t>
            </a:r>
            <a:r>
              <a:rPr lang="en-GB" b="0" dirty="0" err="1">
                <a:solidFill>
                  <a:schemeClr val="tx1"/>
                </a:solidFill>
                <a:ea typeface="+mn-ea"/>
              </a:rPr>
              <a:t>Wenz</a:t>
            </a:r>
            <a:r>
              <a:rPr lang="en-GB" b="0" dirty="0">
                <a:solidFill>
                  <a:schemeClr val="tx1"/>
                </a:solidFill>
                <a:ea typeface="+mn-ea"/>
              </a:rPr>
              <a:t>, 2005, p.204) </a:t>
            </a:r>
          </a:p>
          <a:p>
            <a:pPr marL="1200150" lvl="2" indent="-342900">
              <a:spcBef>
                <a:spcPct val="50000"/>
              </a:spcBef>
              <a:defRPr/>
            </a:pPr>
            <a:r>
              <a:rPr lang="en-GB" b="0" dirty="0">
                <a:solidFill>
                  <a:schemeClr val="tx1"/>
                </a:solidFill>
                <a:ea typeface="+mn-ea"/>
              </a:rPr>
              <a:t>“In consumer society people look for love in all the wrong places and remain frustrated … and [this] impairs the ability of industrial [affluent] people to lead fulfilling lives.”</a:t>
            </a:r>
            <a:br>
              <a:rPr lang="en-GB" b="0" dirty="0">
                <a:solidFill>
                  <a:schemeClr val="tx1"/>
                </a:solidFill>
                <a:ea typeface="+mn-ea"/>
              </a:rPr>
            </a:br>
            <a:r>
              <a:rPr lang="en-GB" b="0" dirty="0">
                <a:solidFill>
                  <a:schemeClr val="tx1"/>
                </a:solidFill>
                <a:ea typeface="+mn-ea"/>
              </a:rPr>
              <a:t>(</a:t>
            </a:r>
            <a:r>
              <a:rPr lang="en-GB" b="0" dirty="0" err="1">
                <a:solidFill>
                  <a:schemeClr val="tx1"/>
                </a:solidFill>
                <a:ea typeface="+mn-ea"/>
              </a:rPr>
              <a:t>Wenz</a:t>
            </a:r>
            <a:r>
              <a:rPr lang="en-GB" b="0" dirty="0">
                <a:solidFill>
                  <a:schemeClr val="tx1"/>
                </a:solidFill>
                <a:ea typeface="+mn-ea"/>
              </a:rPr>
              <a:t>, 2005, p.205)</a:t>
            </a:r>
          </a:p>
          <a:p>
            <a:pPr lvl="2">
              <a:defRPr/>
            </a:pPr>
            <a:endParaRPr lang="en-GB" b="0" dirty="0">
              <a:solidFill>
                <a:schemeClr val="tx1"/>
              </a:solidFill>
              <a:ea typeface="+mn-ea"/>
            </a:endParaRPr>
          </a:p>
          <a:p>
            <a:pPr lvl="1">
              <a:defRPr/>
            </a:pPr>
            <a:endParaRPr lang="en-GB" dirty="0">
              <a:solidFill>
                <a:schemeClr val="tx1"/>
              </a:solidFill>
              <a:ea typeface="+mn-ea"/>
            </a:endParaRPr>
          </a:p>
          <a:p>
            <a:pPr lvl="2">
              <a:defRPr/>
            </a:pPr>
            <a:endParaRPr lang="en-GB" dirty="0">
              <a:ea typeface="+mn-ea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DBB543-A8BC-1748-81C8-C76A117FF8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73"/>
    </mc:Choice>
    <mc:Fallback xmlns="">
      <p:transition spd="slow" advTm="29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59232BD2-37DF-4F40-844C-8359056BF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Virtue Theory</a:t>
            </a: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EFA866D8-3542-47B9-8E0F-9FCA37D32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chemeClr val="tx1"/>
                </a:solidFill>
              </a:rPr>
              <a:t>Concerned with the qualities we each should cultivate to live a flourishing and virtuous life</a:t>
            </a:r>
          </a:p>
          <a:p>
            <a:pPr lvl="1"/>
            <a:r>
              <a:rPr lang="en-GB" altLang="en-US" dirty="0"/>
              <a:t>Vices have become ‘virtues’ in consumerism</a:t>
            </a:r>
            <a:br>
              <a:rPr lang="en-GB" altLang="en-US" dirty="0"/>
            </a:br>
            <a:r>
              <a:rPr lang="en-GB" altLang="en-US" dirty="0">
                <a:solidFill>
                  <a:schemeClr val="tx1"/>
                </a:solidFill>
              </a:rPr>
              <a:t>e.g. envy is </a:t>
            </a:r>
            <a:r>
              <a:rPr lang="en-GB" altLang="en-US" u="sng" dirty="0">
                <a:solidFill>
                  <a:schemeClr val="tx1"/>
                </a:solidFill>
              </a:rPr>
              <a:t>essential</a:t>
            </a:r>
            <a:r>
              <a:rPr lang="en-GB" altLang="en-US" dirty="0">
                <a:solidFill>
                  <a:schemeClr val="tx1"/>
                </a:solidFill>
              </a:rPr>
              <a:t> in a consumer society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“Consumers must envy the life of those with the product, or they would not buy it.”</a:t>
            </a:r>
          </a:p>
          <a:p>
            <a:pPr lvl="1"/>
            <a:r>
              <a:rPr lang="en-GB" altLang="en-US" dirty="0"/>
              <a:t>Virtues inhibit the consumerism that impairs human flourishing</a:t>
            </a:r>
            <a:br>
              <a:rPr lang="en-GB" altLang="en-US" dirty="0"/>
            </a:br>
            <a:r>
              <a:rPr lang="en-GB" altLang="en-US" dirty="0">
                <a:solidFill>
                  <a:schemeClr val="tx1"/>
                </a:solidFill>
              </a:rPr>
              <a:t>e.g. </a:t>
            </a:r>
            <a:r>
              <a:rPr lang="en-GB" altLang="en-US" u="sng" dirty="0">
                <a:solidFill>
                  <a:schemeClr val="tx1"/>
                </a:solidFill>
              </a:rPr>
              <a:t>frugality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dirty="0"/>
              <a:t>“</a:t>
            </a:r>
            <a:r>
              <a:rPr lang="en-GB" altLang="en-US" dirty="0">
                <a:solidFill>
                  <a:schemeClr val="tx1"/>
                </a:solidFill>
              </a:rPr>
              <a:t>getting good value for every minute of your life energy and from everything you have the use of … waste lies not in the number of possessions but in the failure to enjoy them”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(Wenz, 2005, p.206-207)</a:t>
            </a:r>
          </a:p>
          <a:p>
            <a:pPr lvl="1"/>
            <a:endParaRPr lang="en-GB" altLang="en-US" dirty="0">
              <a:solidFill>
                <a:schemeClr val="tx1"/>
              </a:solidFill>
            </a:endParaRPr>
          </a:p>
          <a:p>
            <a:pPr lvl="2"/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C6C2CC8-8829-0348-8AB3-849D4C5699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49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20"/>
    </mc:Choice>
    <mc:Fallback xmlns="">
      <p:transition spd="slow" advTm="30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2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7112EC21-8807-4812-A397-D559C124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C</a:t>
            </a:r>
            <a:r>
              <a:rPr lang="en-GB" altLang="en-US" sz="2400"/>
              <a:t>N</a:t>
            </a:r>
            <a:r>
              <a:rPr lang="en-GB" altLang="en-US">
                <a:solidFill>
                  <a:schemeClr val="tx1"/>
                </a:solidFill>
              </a:rPr>
              <a:t>SR decisions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F5403-461E-4C0C-A5E3-A9BF3EC70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None/>
              <a:defRPr/>
            </a:pPr>
            <a:r>
              <a:rPr lang="en-GB" dirty="0"/>
              <a:t>What would it be right for a consumer to do?</a:t>
            </a:r>
          </a:p>
          <a:p>
            <a:pPr marL="990600" lvl="1" indent="-533400">
              <a:buFontTx/>
              <a:buAutoNum type="alphaLcParenR"/>
              <a:defRPr/>
            </a:pPr>
            <a:r>
              <a:rPr lang="en-GB" sz="2800" dirty="0"/>
              <a:t>Buy Converse All Stars</a:t>
            </a:r>
          </a:p>
          <a:p>
            <a:pPr marL="990600" lvl="1" indent="-533400">
              <a:buFontTx/>
              <a:buAutoNum type="alphaLcParenR"/>
              <a:defRPr/>
            </a:pPr>
            <a:r>
              <a:rPr lang="en-GB" sz="2800" dirty="0"/>
              <a:t>Seek further information before possibly buying</a:t>
            </a:r>
          </a:p>
          <a:p>
            <a:pPr marL="990600" lvl="1" indent="-533400">
              <a:buFontTx/>
              <a:buAutoNum type="alphaLcParenR"/>
              <a:defRPr/>
            </a:pPr>
            <a:r>
              <a:rPr lang="en-GB" sz="2800" dirty="0"/>
              <a:t>Boycott Converse All Stars</a:t>
            </a:r>
          </a:p>
          <a:p>
            <a:pPr marL="990600" lvl="1" indent="-533400">
              <a:buFontTx/>
              <a:buAutoNum type="alphaLcParenR"/>
              <a:defRPr/>
            </a:pPr>
            <a:r>
              <a:rPr lang="en-GB" sz="2800" dirty="0"/>
              <a:t>Boycott and tell others about the ‘wrongdoing’</a:t>
            </a:r>
          </a:p>
          <a:p>
            <a:pPr marL="457200" lvl="1" indent="0">
              <a:buNone/>
              <a:defRPr/>
            </a:pPr>
            <a:endParaRPr lang="en-GB" sz="2800" dirty="0"/>
          </a:p>
          <a:p>
            <a:pPr>
              <a:defRPr/>
            </a:pPr>
            <a:endParaRPr lang="en-GB" dirty="0">
              <a:solidFill>
                <a:schemeClr val="tx1"/>
              </a:solidFill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970" y="4366137"/>
            <a:ext cx="4249280" cy="283488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2C1D2C-9112-EC4F-8350-2D720E3D75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49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6"/>
    </mc:Choice>
    <mc:Fallback xmlns="">
      <p:transition spd="slow" advTm="23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266452A8-0E2C-4121-8ADC-B4CC4DAE2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>
                <a:solidFill>
                  <a:schemeClr val="tx1"/>
                </a:solidFill>
              </a:rPr>
              <a:t>C</a:t>
            </a:r>
            <a:r>
              <a:rPr lang="en-GB" altLang="en-US" sz="2400"/>
              <a:t>N</a:t>
            </a:r>
            <a:r>
              <a:rPr lang="en-GB" altLang="en-US">
                <a:solidFill>
                  <a:schemeClr val="tx1"/>
                </a:solidFill>
              </a:rPr>
              <a:t>SR decisions</a:t>
            </a:r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E359FDC8-9688-4D5C-AD5C-CA3D00CA92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091" y="1412876"/>
            <a:ext cx="9120824" cy="49688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altLang="en-US" sz="1400" dirty="0"/>
          </a:p>
          <a:p>
            <a:pPr marL="0" indent="0">
              <a:buNone/>
            </a:pPr>
            <a:r>
              <a:rPr lang="en-GB" altLang="en-US" dirty="0">
                <a:solidFill>
                  <a:schemeClr val="tx1"/>
                </a:solidFill>
              </a:rPr>
              <a:t>Select which philosophical theory each of these statements exemplifies</a:t>
            </a:r>
          </a:p>
          <a:p>
            <a:pPr marL="990600" lvl="1" indent="-533400">
              <a:buFontTx/>
              <a:buAutoNum type="alphaLcParenR"/>
            </a:pPr>
            <a:r>
              <a:rPr lang="en-GB" altLang="en-US" dirty="0">
                <a:solidFill>
                  <a:schemeClr val="tx1"/>
                </a:solidFill>
              </a:rPr>
              <a:t>We should only buy products where workers are treated as we ourselves would find acceptable. </a:t>
            </a:r>
          </a:p>
          <a:p>
            <a:pPr marL="990600" lvl="1" indent="-533400">
              <a:buFontTx/>
              <a:buAutoNum type="alphaLcParenR"/>
            </a:pPr>
            <a:r>
              <a:rPr lang="en-GB" altLang="en-US" dirty="0">
                <a:solidFill>
                  <a:schemeClr val="tx1"/>
                </a:solidFill>
              </a:rPr>
              <a:t>The most effective way to minimise harm to workers 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is to campaign against producer wrongdoing.</a:t>
            </a:r>
          </a:p>
          <a:p>
            <a:pPr marL="990600" lvl="1" indent="-533400">
              <a:buFontTx/>
              <a:buAutoNum type="alphaLcParenR"/>
            </a:pPr>
            <a:r>
              <a:rPr lang="en-GB" altLang="en-US" dirty="0">
                <a:solidFill>
                  <a:schemeClr val="tx1"/>
                </a:solidFill>
              </a:rPr>
              <a:t>We should strive to live a more frugal life 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than those around us.</a:t>
            </a:r>
          </a:p>
          <a:p>
            <a:pPr marL="990600" lvl="1" indent="-533400">
              <a:buFontTx/>
              <a:buAutoNum type="alphaLcParenR"/>
            </a:pPr>
            <a:r>
              <a:rPr lang="en-GB" altLang="en-US" dirty="0">
                <a:solidFill>
                  <a:schemeClr val="tx1"/>
                </a:solidFill>
              </a:rPr>
              <a:t>Although many workers in poorer economies 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currently toil under difficult conditions, 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the eventual outcome will benefit all.</a:t>
            </a:r>
          </a:p>
          <a:p>
            <a:pPr marL="990600" lvl="1" indent="-533400">
              <a:buFontTx/>
              <a:buAutoNum type="alphaLcParenR"/>
            </a:pPr>
            <a:r>
              <a:rPr lang="en-GB" altLang="en-US" dirty="0">
                <a:solidFill>
                  <a:schemeClr val="tx1"/>
                </a:solidFill>
              </a:rPr>
              <a:t>Marketers have a moral obligation to respond truthfully to enquiries from potential customers about the treatment of workers in production processes.</a:t>
            </a:r>
          </a:p>
        </p:txBody>
      </p:sp>
      <p:sp>
        <p:nvSpPr>
          <p:cNvPr id="51206" name="Text Box 6">
            <a:extLst>
              <a:ext uri="{FF2B5EF4-FFF2-40B4-BE49-F238E27FC236}">
                <a16:creationId xmlns:a16="http://schemas.microsoft.com/office/drawing/2014/main" id="{27343506-D941-4D57-9E2D-26C5E7E15C5D}"/>
              </a:ext>
            </a:extLst>
          </p:cNvPr>
          <p:cNvSpPr txBox="1">
            <a:spLocks noChangeArrowheads="1"/>
          </p:cNvSpPr>
          <p:nvPr/>
        </p:nvSpPr>
        <p:spPr bwMode="auto">
          <a:xfrm rot="385724">
            <a:off x="8826501" y="2947988"/>
            <a:ext cx="1731963" cy="4318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200" b="1">
                <a:solidFill>
                  <a:schemeClr val="bg1"/>
                </a:solidFill>
              </a:rPr>
              <a:t>deontology</a:t>
            </a:r>
          </a:p>
        </p:txBody>
      </p:sp>
      <p:sp>
        <p:nvSpPr>
          <p:cNvPr id="51207" name="Text Box 7">
            <a:extLst>
              <a:ext uri="{FF2B5EF4-FFF2-40B4-BE49-F238E27FC236}">
                <a16:creationId xmlns:a16="http://schemas.microsoft.com/office/drawing/2014/main" id="{239DF8B8-A34C-4E7B-ACB3-3CCED63490C8}"/>
              </a:ext>
            </a:extLst>
          </p:cNvPr>
          <p:cNvSpPr txBox="1">
            <a:spLocks noChangeArrowheads="1"/>
          </p:cNvSpPr>
          <p:nvPr/>
        </p:nvSpPr>
        <p:spPr bwMode="auto">
          <a:xfrm rot="385724">
            <a:off x="7951789" y="4027122"/>
            <a:ext cx="1658937" cy="83099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b="1">
                <a:solidFill>
                  <a:schemeClr val="bg1"/>
                </a:solidFill>
              </a:rPr>
              <a:t>virtue theory</a:t>
            </a:r>
          </a:p>
        </p:txBody>
      </p:sp>
      <p:sp>
        <p:nvSpPr>
          <p:cNvPr id="51208" name="Text Box 8">
            <a:extLst>
              <a:ext uri="{FF2B5EF4-FFF2-40B4-BE49-F238E27FC236}">
                <a16:creationId xmlns:a16="http://schemas.microsoft.com/office/drawing/2014/main" id="{72A595C0-D9AF-4423-88E3-1D5563C7C584}"/>
              </a:ext>
            </a:extLst>
          </p:cNvPr>
          <p:cNvSpPr txBox="1">
            <a:spLocks noChangeArrowheads="1"/>
          </p:cNvSpPr>
          <p:nvPr/>
        </p:nvSpPr>
        <p:spPr bwMode="auto">
          <a:xfrm rot="385724">
            <a:off x="8012114" y="4991100"/>
            <a:ext cx="2409825" cy="40005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000" b="1">
                <a:solidFill>
                  <a:schemeClr val="bg1"/>
                </a:solidFill>
              </a:rPr>
              <a:t>consequentialist</a:t>
            </a:r>
          </a:p>
        </p:txBody>
      </p:sp>
      <p:sp>
        <p:nvSpPr>
          <p:cNvPr id="51209" name="Text Box 9">
            <a:extLst>
              <a:ext uri="{FF2B5EF4-FFF2-40B4-BE49-F238E27FC236}">
                <a16:creationId xmlns:a16="http://schemas.microsoft.com/office/drawing/2014/main" id="{4415296B-5DEA-480C-B334-20160DDFCB75}"/>
              </a:ext>
            </a:extLst>
          </p:cNvPr>
          <p:cNvSpPr txBox="1">
            <a:spLocks noChangeArrowheads="1"/>
          </p:cNvSpPr>
          <p:nvPr/>
        </p:nvSpPr>
        <p:spPr bwMode="auto">
          <a:xfrm rot="385724">
            <a:off x="8396289" y="3754438"/>
            <a:ext cx="2217737" cy="40005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000" b="1">
                <a:solidFill>
                  <a:schemeClr val="bg1"/>
                </a:solidFill>
              </a:rPr>
              <a:t>consequentialist</a:t>
            </a:r>
          </a:p>
        </p:txBody>
      </p:sp>
      <p:sp>
        <p:nvSpPr>
          <p:cNvPr id="51210" name="Text Box 10">
            <a:extLst>
              <a:ext uri="{FF2B5EF4-FFF2-40B4-BE49-F238E27FC236}">
                <a16:creationId xmlns:a16="http://schemas.microsoft.com/office/drawing/2014/main" id="{10A2C668-D4FF-401E-AFDE-19040E5409D5}"/>
              </a:ext>
            </a:extLst>
          </p:cNvPr>
          <p:cNvSpPr txBox="1">
            <a:spLocks noChangeArrowheads="1"/>
          </p:cNvSpPr>
          <p:nvPr/>
        </p:nvSpPr>
        <p:spPr bwMode="auto">
          <a:xfrm rot="385724">
            <a:off x="8597901" y="6080125"/>
            <a:ext cx="1673225" cy="40005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000" b="1">
                <a:solidFill>
                  <a:schemeClr val="bg1"/>
                </a:solidFill>
              </a:rPr>
              <a:t>deontology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EB2293-1B8E-A849-95CA-75BE686031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54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82"/>
    </mc:Choice>
    <mc:Fallback xmlns="">
      <p:transition spd="slow" advTm="82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06" grpId="0" animBg="1"/>
      <p:bldP spid="51207" grpId="0" animBg="1"/>
      <p:bldP spid="51208" grpId="0" animBg="1"/>
      <p:bldP spid="51209" grpId="0" animBg="1"/>
      <p:bldP spid="512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A902C389-3F01-4E5C-B0AC-F7DFE747D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Pluralism</a:t>
            </a:r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C0B6D1E5-35F4-4AAA-9469-A8C5C5091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All theoretical approaches shed light from different angles on a problem.</a:t>
            </a:r>
          </a:p>
          <a:p>
            <a:r>
              <a:rPr lang="en-GB" altLang="en-US">
                <a:solidFill>
                  <a:schemeClr val="tx1"/>
                </a:solidFill>
              </a:rPr>
              <a:t>Complementary rather than mutually exclusive.</a:t>
            </a:r>
          </a:p>
          <a:p>
            <a:pPr algn="r"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(Crane and Matten, 2010)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8AD6BA-A074-7F45-8844-362A4B51FF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58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05"/>
    </mc:Choice>
    <mc:Fallback xmlns="">
      <p:transition spd="slow" advTm="4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79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>
            <a:extLst>
              <a:ext uri="{FF2B5EF4-FFF2-40B4-BE49-F238E27FC236}">
                <a16:creationId xmlns:a16="http://schemas.microsoft.com/office/drawing/2014/main" id="{D2C713DB-343A-4F93-BA11-6FE0C7EA70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90688"/>
            <a:ext cx="10166498" cy="35385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altLang="en-US" dirty="0">
                <a:solidFill>
                  <a:schemeClr val="tx1"/>
                </a:solidFill>
              </a:rPr>
              <a:t>These theories rarely provide us with a clear-cut, unambiguous, and non-controversial solution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solidFill>
                  <a:schemeClr val="tx1"/>
                </a:solidFill>
              </a:rPr>
              <a:t>Ethical theories are at best tools to inform the ‘moral sentiment’ of the decision-maker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solidFill>
                  <a:schemeClr val="tx1"/>
                </a:solidFill>
              </a:rPr>
              <a:t>Ethical theories might help to structure and rationalise some of the key aspects of those decisions, but their status can never be one that allows a moral judgement or decision to be made without effectively immersing into the real situation</a:t>
            </a:r>
          </a:p>
        </p:txBody>
      </p:sp>
      <p:sp>
        <p:nvSpPr>
          <p:cNvPr id="36867" name="Title 6">
            <a:extLst>
              <a:ext uri="{FF2B5EF4-FFF2-40B4-BE49-F238E27FC236}">
                <a16:creationId xmlns:a16="http://schemas.microsoft.com/office/drawing/2014/main" id="{85EDB7C2-37EF-420A-B48E-5FDCD63EA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Final Thoughts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052100-E379-5845-B704-0A87662CDC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86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31"/>
    </mc:Choice>
    <mc:Fallback xmlns="">
      <p:transition spd="slow" advTm="40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86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Labour exploitation</a:t>
            </a:r>
          </a:p>
        </p:txBody>
      </p:sp>
      <p:pic>
        <p:nvPicPr>
          <p:cNvPr id="7171" name="Picture 2" descr="http://static.panoramio.com/photos/large/89350157.jpg">
            <a:extLst>
              <a:ext uri="{FF2B5EF4-FFF2-40B4-BE49-F238E27FC236}">
                <a16:creationId xmlns:a16="http://schemas.microsoft.com/office/drawing/2014/main" id="{2622713F-0EF1-4BD5-8578-EBCAE688FA8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9" y="1931950"/>
            <a:ext cx="6062363" cy="4043548"/>
          </a:xfrm>
          <a:noFill/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741042" y="1825624"/>
            <a:ext cx="5220586" cy="4869089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</a:pPr>
            <a:r>
              <a:rPr lang="en-GB" altLang="en-US" sz="3300" dirty="0"/>
              <a:t>April 2013 Rana Plaza building in Bangladesh collapsed.</a:t>
            </a:r>
          </a:p>
          <a:p>
            <a:pPr>
              <a:buFontTx/>
              <a:buChar char="•"/>
            </a:pPr>
            <a:r>
              <a:rPr lang="en-GB" altLang="en-US" sz="3300" dirty="0"/>
              <a:t>1,138 people killed.</a:t>
            </a:r>
          </a:p>
          <a:p>
            <a:pPr>
              <a:buFontTx/>
              <a:buChar char="•"/>
            </a:pPr>
            <a:r>
              <a:rPr lang="en-GB" altLang="en-US" sz="3300" dirty="0"/>
              <a:t>2,000+ injured. </a:t>
            </a:r>
          </a:p>
          <a:p>
            <a:pPr>
              <a:buFontTx/>
              <a:buChar char="•"/>
            </a:pPr>
            <a:r>
              <a:rPr lang="en-GB" altLang="en-US" sz="3300" dirty="0"/>
              <a:t>29 Western brands sourced from Rana Plaza.</a:t>
            </a:r>
          </a:p>
          <a:p>
            <a:pPr>
              <a:buFontTx/>
              <a:buChar char="•"/>
            </a:pPr>
            <a:r>
              <a:rPr lang="en-GB" altLang="en-US" sz="3300" dirty="0"/>
              <a:t>Union recognition</a:t>
            </a:r>
          </a:p>
          <a:p>
            <a:pPr>
              <a:buFontTx/>
              <a:buChar char="•"/>
            </a:pPr>
            <a:r>
              <a:rPr lang="en-GB" altLang="en-US" sz="3300" dirty="0"/>
              <a:t>1,100 factory inspections = over 80,000 safety issues</a:t>
            </a:r>
          </a:p>
          <a:p>
            <a:pPr marL="0" indent="0">
              <a:buNone/>
            </a:pPr>
            <a:r>
              <a:rPr lang="en-GB" altLang="en-US" sz="2400" dirty="0"/>
              <a:t>https://www.theguardian.com/global-development/2018/apr/24/bangladeshi-police-target-garment-workers-union-rana-plaza-five-years-on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12EEAB-DD9E-0C41-9D3D-6561F0FC5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885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113"/>
    </mc:Choice>
    <mc:Fallback xmlns="">
      <p:transition spd="slow" advTm="243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6">
            <a:extLst>
              <a:ext uri="{FF2B5EF4-FFF2-40B4-BE49-F238E27FC236}">
                <a16:creationId xmlns:a16="http://schemas.microsoft.com/office/drawing/2014/main" id="{51EAC64C-2E9F-4A5F-902F-B4A545DB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References</a:t>
            </a:r>
          </a:p>
        </p:txBody>
      </p:sp>
      <p:sp>
        <p:nvSpPr>
          <p:cNvPr id="40963" name="Content Placeholder 7">
            <a:extLst>
              <a:ext uri="{FF2B5EF4-FFF2-40B4-BE49-F238E27FC236}">
                <a16:creationId xmlns:a16="http://schemas.microsoft.com/office/drawing/2014/main" id="{977D0B5A-EC3F-48D3-AB0B-5DDAEC3C7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/>
            <a:r>
              <a:rPr lang="en-GB" altLang="en-US" sz="2000" dirty="0"/>
              <a:t>Barnett, Clive, Philip </a:t>
            </a:r>
            <a:r>
              <a:rPr lang="en-GB" altLang="en-US" sz="2000" dirty="0" err="1"/>
              <a:t>Cafaro</a:t>
            </a:r>
            <a:r>
              <a:rPr lang="en-GB" altLang="en-US" sz="2000" dirty="0"/>
              <a:t> and Terry Newholm (2005) ‘Philosophy and Ethical Consumption’ pp11-24 in Rob Harrison, Terry Newholm and Deirdre Shaw (eds.) </a:t>
            </a:r>
            <a:r>
              <a:rPr lang="en-GB" altLang="en-US" sz="2000" i="1" dirty="0"/>
              <a:t>The Ethical Consumer</a:t>
            </a:r>
            <a:r>
              <a:rPr lang="en-GB" altLang="en-US" sz="2000" dirty="0"/>
              <a:t> London: Sage.</a:t>
            </a:r>
          </a:p>
          <a:p>
            <a:r>
              <a:rPr lang="en-GB" altLang="en-US" sz="2000" dirty="0"/>
              <a:t>Crane, A. and Matten, D. (2016) Business Ethics, Oxford University Press: Oxford, Chapter 3 (Evaluating Business Ethics), p.85.</a:t>
            </a:r>
          </a:p>
          <a:p>
            <a:r>
              <a:rPr lang="en-GB" altLang="en-US" sz="2000" dirty="0" err="1"/>
              <a:t>Devinney</a:t>
            </a:r>
            <a:r>
              <a:rPr lang="en-GB" altLang="en-US" sz="2000" dirty="0"/>
              <a:t>, Timothy M., Pat Auger, Giana M. Eckhardt (2010) </a:t>
            </a:r>
            <a:r>
              <a:rPr lang="en-GB" altLang="en-US" sz="2000" i="1" dirty="0"/>
              <a:t>The Myth of the Ethical Consumer </a:t>
            </a:r>
            <a:r>
              <a:rPr lang="en-GB" altLang="en-US" sz="2000" dirty="0"/>
              <a:t>Cambridge University Press.</a:t>
            </a:r>
          </a:p>
          <a:p>
            <a:r>
              <a:rPr lang="en-GB" altLang="en-US" sz="2000" dirty="0">
                <a:cs typeface="Arial" panose="020B0604020202020204" pitchFamily="34" charset="0"/>
              </a:rPr>
              <a:t>Nike workers 'kicked, slapped and verbally abused' at factories making Converse (2011) Daily Mail, 13 July. </a:t>
            </a:r>
          </a:p>
          <a:p>
            <a:r>
              <a:rPr lang="en-GB" sz="2000" dirty="0">
                <a:hlinkClick r:id="rId4"/>
              </a:rPr>
              <a:t>https://www.theguardian.com/global-development/2019/oct/14/workers-making-lululemon-leggings-claim-they-are-beaten</a:t>
            </a:r>
            <a:endParaRPr lang="en-GB" sz="2000" dirty="0"/>
          </a:p>
          <a:p>
            <a:r>
              <a:rPr lang="en-GB" sz="2000" dirty="0"/>
              <a:t>https://www.independent.co.uk/life-style/food-and-drink/tonys-chocolonely-chocolate-brand-plans-end-slavery-netherlands-teun-van-de-keuken-a8874801.html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7C26D3-16D4-2747-AB19-C2B2456A4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1"/>
    </mc:Choice>
    <mc:Fallback xmlns="">
      <p:transition spd="slow" advTm="9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6">
            <a:extLst>
              <a:ext uri="{FF2B5EF4-FFF2-40B4-BE49-F238E27FC236}">
                <a16:creationId xmlns:a16="http://schemas.microsoft.com/office/drawing/2014/main" id="{32EA579B-E0FE-47FB-9420-6EEE99084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References</a:t>
            </a:r>
          </a:p>
        </p:txBody>
      </p:sp>
      <p:sp>
        <p:nvSpPr>
          <p:cNvPr id="41987" name="Content Placeholder 7">
            <a:extLst>
              <a:ext uri="{FF2B5EF4-FFF2-40B4-BE49-F238E27FC236}">
                <a16:creationId xmlns:a16="http://schemas.microsoft.com/office/drawing/2014/main" id="{95E263DA-D18B-4BE8-9079-3D337CC1C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altLang="en-US" sz="2000" dirty="0"/>
              <a:t>Schwartz, David T. (2010) </a:t>
            </a:r>
            <a:r>
              <a:rPr lang="en-GB" altLang="en-US" sz="2000" i="1" dirty="0"/>
              <a:t>Consuming Choices: Ethics in a global consumer age</a:t>
            </a:r>
            <a:r>
              <a:rPr lang="en-GB" altLang="en-US" sz="2000" dirty="0"/>
              <a:t> Lanham: </a:t>
            </a:r>
            <a:r>
              <a:rPr lang="en-GB" altLang="en-US" sz="2000" dirty="0" err="1"/>
              <a:t>Rowman</a:t>
            </a:r>
            <a:r>
              <a:rPr lang="en-GB" altLang="en-US" sz="2000" dirty="0"/>
              <a:t> and Littlefield.</a:t>
            </a:r>
          </a:p>
          <a:p>
            <a:pPr marL="342900" lvl="1" indent="-342900">
              <a:buFontTx/>
              <a:buChar char="•"/>
              <a:defRPr/>
            </a:pPr>
            <a:r>
              <a:rPr lang="en-GB" altLang="en-US" sz="2000" dirty="0" err="1"/>
              <a:t>Wenz</a:t>
            </a:r>
            <a:r>
              <a:rPr lang="en-GB" altLang="en-US" sz="2000" dirty="0"/>
              <a:t>, Peter (2005) ‘Synergistic Environmental Virtues: Consumerism and human flourishing’ pp197-213 in Ronald Sandler and Philip </a:t>
            </a:r>
            <a:r>
              <a:rPr lang="en-GB" altLang="en-US" sz="2000" dirty="0" err="1"/>
              <a:t>Cafaro</a:t>
            </a:r>
            <a:r>
              <a:rPr lang="en-GB" altLang="en-US" sz="2000" dirty="0"/>
              <a:t> (eds.) </a:t>
            </a:r>
            <a:r>
              <a:rPr lang="en-GB" altLang="en-US" sz="2000" i="1" dirty="0"/>
              <a:t>Environmental Virtue Ethics</a:t>
            </a:r>
            <a:r>
              <a:rPr lang="en-GB" altLang="en-US" sz="2000" dirty="0"/>
              <a:t> Lanham, MD: </a:t>
            </a:r>
            <a:r>
              <a:rPr lang="en-GB" altLang="en-US" sz="2000" dirty="0" err="1"/>
              <a:t>Rowman</a:t>
            </a:r>
            <a:r>
              <a:rPr lang="en-GB" altLang="en-US" sz="2000" dirty="0"/>
              <a:t> and Littlefield.</a:t>
            </a:r>
          </a:p>
          <a:p>
            <a:pPr marL="0" indent="0">
              <a:buNone/>
              <a:defRPr/>
            </a:pPr>
            <a:r>
              <a:rPr lang="en-GB" altLang="en-US" sz="2000" dirty="0"/>
              <a:t>Acknowledgement: Dr Terry Newholm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932585-0EB3-B744-80C7-9551651C2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"/>
    </mc:Choice>
    <mc:Fallback xmlns="">
      <p:transition spd="slow" advTm="2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Please bring any questions about this Unit to the weekly surgery session.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0" y="3619500"/>
            <a:ext cx="3238500" cy="32385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A4734C-9A30-C442-8053-3EA347FDA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5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8"/>
    </mc:Choice>
    <mc:Fallback xmlns="">
      <p:transition spd="slow" advTm="9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4">
            <a:extLst>
              <a:ext uri="{FF2B5EF4-FFF2-40B4-BE49-F238E27FC236}">
                <a16:creationId xmlns:a16="http://schemas.microsoft.com/office/drawing/2014/main" id="{D72C7663-8008-424C-9DB9-1CF3129B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000" dirty="0"/>
              <a:t>What would be the right course of action for the:</a:t>
            </a:r>
          </a:p>
        </p:txBody>
      </p:sp>
      <p:sp>
        <p:nvSpPr>
          <p:cNvPr id="7171" name="Content Placeholder 5">
            <a:extLst>
              <a:ext uri="{FF2B5EF4-FFF2-40B4-BE49-F238E27FC236}">
                <a16:creationId xmlns:a16="http://schemas.microsoft.com/office/drawing/2014/main" id="{209FFAD2-3D2B-4BEA-926F-CB5F6EB00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2600" dirty="0"/>
              <a:t>Consumer?</a:t>
            </a:r>
          </a:p>
          <a:p>
            <a:pPr>
              <a:buFontTx/>
              <a:buNone/>
            </a:pPr>
            <a:endParaRPr lang="en-GB" altLang="en-US" sz="2600" dirty="0"/>
          </a:p>
          <a:p>
            <a:pPr>
              <a:buFontTx/>
              <a:buNone/>
            </a:pPr>
            <a:r>
              <a:rPr lang="en-GB" altLang="en-US" b="1" dirty="0"/>
              <a:t>Aim</a:t>
            </a:r>
          </a:p>
          <a:p>
            <a:r>
              <a:rPr lang="en-GB" altLang="en-US" sz="2600" dirty="0"/>
              <a:t>Locate the role of ethical theory.</a:t>
            </a:r>
          </a:p>
          <a:p>
            <a:r>
              <a:rPr lang="en-GB" altLang="en-US" sz="2600" dirty="0"/>
              <a:t>Explore and provide a critical overview of traditional ethical theories.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6EBE37-E813-CD4F-98EE-F3B1103B8E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4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3"/>
    </mc:Choice>
    <mc:Fallback xmlns="">
      <p:transition spd="slow" advTm="14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http://s3.amazonaws.com/rapgenius/1366215671_Converse-All-Stars.jpg">
            <a:hlinkClick r:id="rId4"/>
            <a:extLst>
              <a:ext uri="{FF2B5EF4-FFF2-40B4-BE49-F238E27FC236}">
                <a16:creationId xmlns:a16="http://schemas.microsoft.com/office/drawing/2014/main" id="{122B8D12-C4A1-446A-88FD-FF44A360CB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7460" y="1702436"/>
            <a:ext cx="5111750" cy="3040063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B4D6EC-5FE1-1A49-92A0-59ED804C3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1"/>
    </mc:Choice>
    <mc:Fallback xmlns="">
      <p:transition spd="slow" advTm="9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>
            <a:extLst>
              <a:ext uri="{FF2B5EF4-FFF2-40B4-BE49-F238E27FC236}">
                <a16:creationId xmlns:a16="http://schemas.microsoft.com/office/drawing/2014/main" id="{341189E2-A0A7-4F67-A6CA-ABC2B3DBF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5084763"/>
            <a:ext cx="84963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3A566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3A566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rgbClr val="3A566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A566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3A566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A566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A566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A566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A566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Workers at the </a:t>
            </a:r>
            <a:r>
              <a:rPr lang="en-GB" altLang="en-US" sz="1800" dirty="0" err="1">
                <a:solidFill>
                  <a:schemeClr val="tx1"/>
                </a:solidFill>
              </a:rPr>
              <a:t>Sukabumi</a:t>
            </a:r>
            <a:r>
              <a:rPr lang="en-GB" altLang="en-US" sz="1800" dirty="0">
                <a:solidFill>
                  <a:schemeClr val="tx1"/>
                </a:solidFill>
              </a:rPr>
              <a:t> plant, about 60 miles from Jakarta, say supervisors frequently throw shoes at them, slap them in the face, kick them and call them dogs and pigs.</a:t>
            </a:r>
            <a:br>
              <a:rPr lang="en-GB" altLang="en-US" sz="1800" dirty="0">
                <a:solidFill>
                  <a:schemeClr val="tx1"/>
                </a:solidFill>
              </a:rPr>
            </a:br>
            <a:r>
              <a:rPr lang="en-GB" altLang="en-US" sz="1800" dirty="0">
                <a:solidFill>
                  <a:schemeClr val="tx1"/>
                </a:solidFill>
              </a:rPr>
              <a:t>Read more: </a:t>
            </a:r>
            <a:r>
              <a:rPr lang="en-GB" altLang="en-US" sz="1800" dirty="0">
                <a:solidFill>
                  <a:schemeClr val="tx1"/>
                </a:solidFill>
                <a:hlinkClick r:id="rId5"/>
              </a:rPr>
              <a:t>http://www.dailymail.co.uk/news/article-2014325/Nike-workers-kicked-slapped-verbally-abused-factories-making-Converse-line-Indonesia.html#ixzz3KZJvlOuw</a:t>
            </a: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br>
              <a:rPr lang="en-GB" altLang="en-US" sz="1800" dirty="0">
                <a:solidFill>
                  <a:schemeClr val="tx1"/>
                </a:solidFill>
              </a:rPr>
            </a:br>
            <a:endParaRPr lang="en-GB" altLang="en-US" sz="1800" dirty="0">
              <a:solidFill>
                <a:schemeClr val="tx1"/>
              </a:solidFill>
            </a:endParaRPr>
          </a:p>
        </p:txBody>
      </p:sp>
      <p:pic>
        <p:nvPicPr>
          <p:cNvPr id="12291" name="Picture 6" descr="Scared to look up: Workers, many too scared to speak up or give their names, finish their shift at one of the Indonesian factories making Converse shoes">
            <a:extLst>
              <a:ext uri="{FF2B5EF4-FFF2-40B4-BE49-F238E27FC236}">
                <a16:creationId xmlns:a16="http://schemas.microsoft.com/office/drawing/2014/main" id="{B00FF043-0423-4B04-9CBA-60473D420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851" y="874713"/>
            <a:ext cx="5232798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905261-F69A-8E4C-A42E-610E8C03B5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2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5"/>
    </mc:Choice>
    <mc:Fallback xmlns="">
      <p:transition spd="slow" advTm="16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>
            <a:extLst>
              <a:ext uri="{FF2B5EF4-FFF2-40B4-BE49-F238E27FC236}">
                <a16:creationId xmlns:a16="http://schemas.microsoft.com/office/drawing/2014/main" id="{341189E2-A0A7-4F67-A6CA-ABC2B3DBF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5084763"/>
            <a:ext cx="84963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3A566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3A566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rgbClr val="3A566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A566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3A566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A566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A566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A566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A566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1900" dirty="0">
                <a:solidFill>
                  <a:schemeClr val="tx1"/>
                </a:solidFill>
              </a:rPr>
              <a:t>Two female former Nike employees in </a:t>
            </a:r>
            <a:r>
              <a:rPr lang="en-GB" altLang="en-US" sz="1900" dirty="0" err="1">
                <a:solidFill>
                  <a:schemeClr val="tx1"/>
                </a:solidFill>
              </a:rPr>
              <a:t>Oregan</a:t>
            </a:r>
            <a:r>
              <a:rPr lang="en-GB" altLang="en-US" sz="1900" dirty="0">
                <a:solidFill>
                  <a:schemeClr val="tx1"/>
                </a:solidFill>
              </a:rPr>
              <a:t>, USA, sued Nike for creating a culture of gender discrimination and sexual harassment. </a:t>
            </a:r>
            <a:r>
              <a:rPr lang="en-GB" sz="1900" dirty="0">
                <a:solidFill>
                  <a:schemeClr val="tx1"/>
                </a:solidFill>
              </a:rPr>
              <a:t>Complaints included being called “dykes” and being send nude photos from a male co-worker.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900" dirty="0">
                <a:solidFill>
                  <a:schemeClr val="tx1"/>
                </a:solidFill>
              </a:rPr>
              <a:t>Read more: </a:t>
            </a:r>
            <a:r>
              <a:rPr lang="en-GB" altLang="en-US" sz="1900" dirty="0">
                <a:solidFill>
                  <a:schemeClr val="tx1"/>
                </a:solidFill>
                <a:hlinkClick r:id="rId5"/>
              </a:rPr>
              <a:t>https://www.thefashionlaw.com/nike-slapped-with-gender-discrimination-hostile-workplace-lawsuit/?rq=nike</a:t>
            </a:r>
            <a:r>
              <a:rPr lang="en-GB" altLang="en-US" sz="1900" dirty="0">
                <a:solidFill>
                  <a:schemeClr val="tx1"/>
                </a:solidFill>
              </a:rPr>
              <a:t> </a:t>
            </a:r>
            <a:br>
              <a:rPr lang="en-GB" altLang="en-US" sz="1900" dirty="0">
                <a:solidFill>
                  <a:schemeClr val="tx1"/>
                </a:solidFill>
              </a:rPr>
            </a:br>
            <a:endParaRPr lang="en-GB" altLang="en-US" sz="19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0840" y="800419"/>
            <a:ext cx="5715000" cy="40671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F2407E-DBF8-874D-85DB-7D4930F36E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643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78"/>
    </mc:Choice>
    <mc:Fallback xmlns="">
      <p:transition spd="slow" advTm="43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2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FA9698BA-30DF-4404-BBF8-444DB3ACE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47" y="365125"/>
            <a:ext cx="10706985" cy="1325563"/>
          </a:xfrm>
        </p:spPr>
        <p:txBody>
          <a:bodyPr/>
          <a:lstStyle/>
          <a:p>
            <a:r>
              <a:rPr lang="en-GB" altLang="en-US" dirty="0">
                <a:solidFill>
                  <a:schemeClr val="tx1"/>
                </a:solidFill>
              </a:rPr>
              <a:t>Corporate ‘wrongdoing’ (Schwartz, 2010, p. 1)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C81D9624-39AE-4946-9B1C-1A26A4588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Physical abuse of workers</a:t>
            </a:r>
          </a:p>
          <a:p>
            <a:r>
              <a:rPr lang="en-GB" altLang="en-US" dirty="0"/>
              <a:t>Mental abuse of workers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65891C-FF3A-A84F-8A9C-9BF03E8633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886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2"/>
    </mc:Choice>
    <mc:Fallback xmlns="">
      <p:transition spd="slow" advTm="16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4D0E68E8-6473-4BE4-8882-2C2BDBA4A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C</a:t>
            </a:r>
            <a:r>
              <a:rPr lang="en-GB" altLang="en-US" sz="2400"/>
              <a:t>N</a:t>
            </a:r>
            <a:r>
              <a:rPr lang="en-GB" altLang="en-US">
                <a:solidFill>
                  <a:schemeClr val="tx1"/>
                </a:solidFill>
              </a:rPr>
              <a:t>SR decisions (Devinney et al., 2010 p. 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0C970-4365-46EC-BA54-2B88E821B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None/>
              <a:defRPr/>
            </a:pPr>
            <a:r>
              <a:rPr lang="en-GB" dirty="0"/>
              <a:t>What would it be right for a consumer to do?</a:t>
            </a:r>
          </a:p>
          <a:p>
            <a:pPr marL="990600" lvl="1" indent="-533400">
              <a:buFontTx/>
              <a:buAutoNum type="alphaLcParenR"/>
              <a:defRPr/>
            </a:pPr>
            <a:r>
              <a:rPr lang="en-GB" sz="2800" dirty="0"/>
              <a:t>Buy Converse All Stars</a:t>
            </a:r>
          </a:p>
          <a:p>
            <a:pPr marL="990600" lvl="1" indent="-533400">
              <a:buFontTx/>
              <a:buAutoNum type="alphaLcParenR"/>
              <a:defRPr/>
            </a:pPr>
            <a:r>
              <a:rPr lang="en-GB" sz="2800" dirty="0"/>
              <a:t>Seek further information before possibly buying</a:t>
            </a:r>
          </a:p>
          <a:p>
            <a:pPr marL="990600" lvl="1" indent="-533400">
              <a:buFontTx/>
              <a:buAutoNum type="alphaLcParenR"/>
              <a:defRPr/>
            </a:pPr>
            <a:r>
              <a:rPr lang="en-GB" sz="2800" dirty="0"/>
              <a:t>Boycott Converse All Stars</a:t>
            </a:r>
          </a:p>
          <a:p>
            <a:pPr marL="990600" lvl="1" indent="-533400">
              <a:buFontTx/>
              <a:buAutoNum type="alphaLcParenR"/>
              <a:defRPr/>
            </a:pPr>
            <a:r>
              <a:rPr lang="en-GB" sz="2800" dirty="0"/>
              <a:t>Boycott and tell others about the ‘wrongdoing’</a:t>
            </a:r>
          </a:p>
          <a:p>
            <a:pPr marL="57150" indent="0">
              <a:buNone/>
              <a:defRPr/>
            </a:pPr>
            <a:endParaRPr lang="en-GB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3830" y="4645863"/>
            <a:ext cx="4251960" cy="283602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1094F2-0B97-B645-8F56-D6AD3F2308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47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21"/>
    </mc:Choice>
    <mc:Fallback xmlns="">
      <p:transition spd="slow" advTm="159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5|26.9|6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3|15.1|17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10.2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7.9|6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0.3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7.5|0.7|2.8|2.3|4.6|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15.2|9.8|12.1|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0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2|1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3|5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39.5|2.4|2.7|4.4|3.9|7.2|6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7|18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4494</TotalTime>
  <Words>2008</Words>
  <Application>Microsoft Office PowerPoint</Application>
  <PresentationFormat>Widescreen</PresentationFormat>
  <Paragraphs>185</Paragraphs>
  <Slides>32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Applying Ethical Theories in Marketing</vt:lpstr>
      <vt:lpstr>Aim</vt:lpstr>
      <vt:lpstr>Labour exploitation</vt:lpstr>
      <vt:lpstr>What would be the right course of action for the:</vt:lpstr>
      <vt:lpstr>PowerPoint Presentation</vt:lpstr>
      <vt:lpstr>PowerPoint Presentation</vt:lpstr>
      <vt:lpstr>PowerPoint Presentation</vt:lpstr>
      <vt:lpstr>Corporate ‘wrongdoing’ (Schwartz, 2010, p. 1)</vt:lpstr>
      <vt:lpstr>CNSR decisions (Devinney et al., 2010 p. 11)</vt:lpstr>
      <vt:lpstr>Ethical Theory</vt:lpstr>
      <vt:lpstr>Concerned with Consequences</vt:lpstr>
      <vt:lpstr>Must Follow Rules</vt:lpstr>
      <vt:lpstr>Must be Good</vt:lpstr>
      <vt:lpstr>Calculations or Dilemmas?</vt:lpstr>
      <vt:lpstr>Consequentialism</vt:lpstr>
      <vt:lpstr>Consequentialism</vt:lpstr>
      <vt:lpstr>Consequentialism</vt:lpstr>
      <vt:lpstr>CNSR decisions</vt:lpstr>
      <vt:lpstr>Deontology</vt:lpstr>
      <vt:lpstr>Deontology</vt:lpstr>
      <vt:lpstr>CNSR decisions</vt:lpstr>
      <vt:lpstr>Virtue Theory</vt:lpstr>
      <vt:lpstr>Virtue Theory</vt:lpstr>
      <vt:lpstr>Virtue Theory</vt:lpstr>
      <vt:lpstr>Virtue Theory</vt:lpstr>
      <vt:lpstr>CNSR decisions</vt:lpstr>
      <vt:lpstr>CNSR decisions</vt:lpstr>
      <vt:lpstr>Pluralism</vt:lpstr>
      <vt:lpstr>Final Thoughts</vt:lpstr>
      <vt:lpstr>References</vt:lpstr>
      <vt:lpstr>References</vt:lpstr>
      <vt:lpstr>Please bring any questions about this Unit to the weekly surgery session.</vt:lpstr>
    </vt:vector>
  </TitlesOfParts>
  <Company>University Of Glasgow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Ethical Theories in Consumption and Markets</dc:title>
  <dc:creator>Deirdre Shaw</dc:creator>
  <cp:lastModifiedBy>Alaa Dighriri (student)</cp:lastModifiedBy>
  <cp:revision>25</cp:revision>
  <dcterms:created xsi:type="dcterms:W3CDTF">2020-01-07T13:03:20Z</dcterms:created>
  <dcterms:modified xsi:type="dcterms:W3CDTF">2021-05-21T11:51:09Z</dcterms:modified>
</cp:coreProperties>
</file>